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66"/>
  </p:normalViewPr>
  <p:slideViewPr>
    <p:cSldViewPr snapToGrid="0" snapToObjects="1">
      <p:cViewPr>
        <p:scale>
          <a:sx n="101" d="100"/>
          <a:sy n="101" d="100"/>
        </p:scale>
        <p:origin x="32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2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9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6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CF491-28DA-6644-86A3-EB5D1D907507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2BCAB-C377-934D-9EB2-D1C3928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0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US" dirty="0" smtClean="0"/>
              <a:t>Sensitivity study of individual cost components in MMF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Juli</a:t>
            </a:r>
            <a:r>
              <a:rPr lang="en-US" dirty="0" smtClean="0"/>
              <a:t> Mueller </a:t>
            </a:r>
          </a:p>
          <a:p>
            <a:r>
              <a:rPr lang="en-US" dirty="0" err="1" smtClean="0"/>
              <a:t>julianemueller@lbl.gov</a:t>
            </a:r>
            <a:endParaRPr lang="en-US" dirty="0" smtClean="0"/>
          </a:p>
          <a:p>
            <a:r>
              <a:rPr lang="en-US" dirty="0" smtClean="0"/>
              <a:t>LBNL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2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06" y="117990"/>
            <a:ext cx="1177804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Boxplots show the distribution of costs required to get within 2% of maximum possible merit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3" y="1665975"/>
            <a:ext cx="7116462" cy="4744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0616" y="1977081"/>
            <a:ext cx="4127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Component </a:t>
            </a:r>
            <a:r>
              <a:rPr lang="en-US" b="1" dirty="0" smtClean="0"/>
              <a:t>107-39-1 </a:t>
            </a:r>
            <a:r>
              <a:rPr lang="en-US" b="1" dirty="0" err="1" smtClean="0"/>
              <a:t>Diisobutylene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Below the boxplots, we note the range of values that are within 2% of maximum achievable merit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For K&gt;0:</a:t>
            </a:r>
            <a:r>
              <a:rPr lang="en-US" dirty="0" smtClean="0"/>
              <a:t> the costs to get with 2% of maximum possible merit are approximately equal for all K&gt;0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For K&gt;0:</a:t>
            </a:r>
            <a:r>
              <a:rPr lang="en-US" dirty="0" smtClean="0"/>
              <a:t> The 2%-max-merit-ranges are similar to each 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For K&lt;0:</a:t>
            </a:r>
            <a:r>
              <a:rPr lang="en-US" dirty="0" smtClean="0"/>
              <a:t> the costs associated with getting within 2% of max merit differ greatly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For K&lt;0:</a:t>
            </a:r>
            <a:r>
              <a:rPr lang="en-US" dirty="0" smtClean="0"/>
              <a:t> the 2%-max-merit-ranges differ significantly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0200" y="6407066"/>
            <a:ext cx="530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other components, these boxplots look different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5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67" y="365125"/>
            <a:ext cx="11923241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Boxplots show the distribution of merit I can obtain if I am willing to pay between 1.8 and 2.2 cost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7" y="2026508"/>
            <a:ext cx="7043352" cy="4695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6411" y="2150076"/>
            <a:ext cx="39047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Component </a:t>
            </a:r>
            <a:r>
              <a:rPr lang="en-US" b="1" dirty="0" smtClean="0"/>
              <a:t>107-39-1 </a:t>
            </a:r>
            <a:r>
              <a:rPr lang="en-US" b="1" dirty="0" err="1" smtClean="0"/>
              <a:t>Diisobutylene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plot shows the merit we can obtain for different K values if we are willing to pay between 1.8 and 2.2 cost units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For this component:</a:t>
            </a:r>
            <a:r>
              <a:rPr lang="en-US" dirty="0" smtClean="0"/>
              <a:t> The achievable merit decreases as K increases, but appears to level off (this is different for different cost intervals and components)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7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81" y="365125"/>
            <a:ext cx="11490754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Boxplots show the distribution of merit I can obtain if I am willing to pay between 1.8 and 2.2 cost units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0" y="1690688"/>
            <a:ext cx="5504935" cy="3669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21" y="5332450"/>
            <a:ext cx="5811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merit attainable for a cost within [1.8, 2.2] increases with K value for component 137-32-6, 2-Me-1-butanol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data for K=3 and K=4 because we need cost &gt; 2.2 to get any solution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41" y="1690688"/>
            <a:ext cx="5555392" cy="3703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9459" y="5258308"/>
            <a:ext cx="581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merit attainable for a cost within [1.8, 2.2] increases with K value for component BOB-2</a:t>
            </a:r>
          </a:p>
        </p:txBody>
      </p:sp>
    </p:spTree>
    <p:extLst>
      <p:ext uri="{BB962C8B-B14F-4D97-AF65-F5344CB8AC3E}">
        <p14:creationId xmlns:p14="http://schemas.microsoft.com/office/powerpoint/2010/main" val="49404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8300" y="0"/>
            <a:ext cx="11188700" cy="1236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Sensitivity study of all cost components in MMF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74700" y="1701800"/>
            <a:ext cx="1003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 allow uncertainty in all cost components simultaneously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22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100 optimization runs, for each run we randomly draw a cost value for each component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We do this for </a:t>
            </a:r>
            <a:r>
              <a:rPr lang="en-US" sz="2400" u="sng" dirty="0"/>
              <a:t>K values {-2, -1, 1, 2, 3, 4}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100 runs x 6 K-values = 600 optimization runs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Same code specs as for single component analysis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Same analyses as described on slide 3</a:t>
            </a:r>
          </a:p>
        </p:txBody>
      </p:sp>
    </p:spTree>
    <p:extLst>
      <p:ext uri="{BB962C8B-B14F-4D97-AF65-F5344CB8AC3E}">
        <p14:creationId xmlns:p14="http://schemas.microsoft.com/office/powerpoint/2010/main" val="62396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4207"/>
            <a:ext cx="11188700" cy="827007"/>
          </a:xfrm>
        </p:spPr>
        <p:txBody>
          <a:bodyPr/>
          <a:lstStyle/>
          <a:p>
            <a:r>
              <a:rPr lang="en-US" dirty="0" smtClean="0"/>
              <a:t>Plot </a:t>
            </a:r>
            <a:r>
              <a:rPr lang="en-US" smtClean="0"/>
              <a:t>the </a:t>
            </a:r>
            <a:r>
              <a:rPr lang="en-US" dirty="0" err="1"/>
              <a:t>P</a:t>
            </a:r>
            <a:r>
              <a:rPr lang="en-US" smtClean="0"/>
              <a:t>areto fronts for different K values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2" y="632099"/>
            <a:ext cx="3837517" cy="2878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1387" y="284932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 = -2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655" y="630613"/>
            <a:ext cx="3839499" cy="2879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0886" y="284932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-1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54" y="652189"/>
            <a:ext cx="3768013" cy="2826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10385" y="2759310"/>
            <a:ext cx="92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5" y="3535875"/>
            <a:ext cx="3894089" cy="29205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1387" y="574706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/>
              <a:t>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654" y="3531813"/>
            <a:ext cx="3933095" cy="29498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08021" y="584205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05" y="3563851"/>
            <a:ext cx="3802914" cy="28521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90819" y="57749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/>
              <a:t>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7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" y="136525"/>
            <a:ext cx="10515600" cy="7905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Mean and median Pareto fronts for different K values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749300"/>
            <a:ext cx="3996266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9300"/>
            <a:ext cx="3996266" cy="299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66" y="749300"/>
            <a:ext cx="4080933" cy="306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5687" y="22796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 = -2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19186" y="22796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73685" y="227965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" y="3527424"/>
            <a:ext cx="3931708" cy="294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86" y="3498185"/>
            <a:ext cx="4009680" cy="3007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180" y="3527424"/>
            <a:ext cx="4094347" cy="30707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44974" y="505777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79156" y="503540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970325" y="506821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238125"/>
            <a:ext cx="10515600" cy="854075"/>
          </a:xfrm>
        </p:spPr>
        <p:txBody>
          <a:bodyPr/>
          <a:lstStyle/>
          <a:p>
            <a:r>
              <a:rPr lang="en-US" dirty="0" smtClean="0"/>
              <a:t>Maximum attainable merit for each K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92710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7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1125"/>
            <a:ext cx="10515600" cy="1006475"/>
          </a:xfrm>
        </p:spPr>
        <p:txBody>
          <a:bodyPr/>
          <a:lstStyle/>
          <a:p>
            <a:r>
              <a:rPr lang="en-US" dirty="0" smtClean="0"/>
              <a:t>Mean and median Pareto fronts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554288"/>
            <a:ext cx="5388768" cy="359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68" y="2458244"/>
            <a:ext cx="5676900" cy="378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718" y="922646"/>
            <a:ext cx="1159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Mean:</a:t>
            </a:r>
            <a:r>
              <a:rPr lang="en-US" dirty="0" smtClean="0"/>
              <a:t> This is what we can expect as trade-off curves when allowing uncertainty in component 107-39-1; </a:t>
            </a:r>
            <a:r>
              <a:rPr lang="en-US" i="1" dirty="0" smtClean="0"/>
              <a:t>Mean is sensitive to outliers</a:t>
            </a:r>
          </a:p>
          <a:p>
            <a:r>
              <a:rPr lang="en-US" i="1" u="sng" dirty="0" smtClean="0"/>
              <a:t>Median:</a:t>
            </a:r>
            <a:r>
              <a:rPr lang="en-US" i="1" dirty="0" smtClean="0"/>
              <a:t> </a:t>
            </a:r>
            <a:r>
              <a:rPr lang="en-US" dirty="0" smtClean="0"/>
              <a:t>50% of the Pareto fronts are “left of the median Pareto front” and 50% are ”on the right”</a:t>
            </a:r>
          </a:p>
          <a:p>
            <a:r>
              <a:rPr lang="en-US" i="1" dirty="0" smtClean="0"/>
              <a:t>Median is not sensitive to outliers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6906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0"/>
            <a:ext cx="12192000" cy="1325563"/>
          </a:xfrm>
        </p:spPr>
        <p:txBody>
          <a:bodyPr>
            <a:normAutofit/>
          </a:bodyPr>
          <a:lstStyle/>
          <a:p>
            <a:r>
              <a:rPr lang="en-US"/>
              <a:t>Boxplots show the distribution of costs required to get within 2% of maximum possible merit value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96" y="1325563"/>
            <a:ext cx="7670404" cy="5113603"/>
          </a:xfrm>
        </p:spPr>
      </p:pic>
    </p:spTree>
    <p:extLst>
      <p:ext uri="{BB962C8B-B14F-4D97-AF65-F5344CB8AC3E}">
        <p14:creationId xmlns:p14="http://schemas.microsoft.com/office/powerpoint/2010/main" val="190684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365125"/>
            <a:ext cx="12065000" cy="1325563"/>
          </a:xfrm>
        </p:spPr>
        <p:txBody>
          <a:bodyPr>
            <a:normAutofit/>
          </a:bodyPr>
          <a:lstStyle/>
          <a:p>
            <a:r>
              <a:rPr lang="en-US" dirty="0"/>
              <a:t>Boxplots show the distribution of merit I can obtain if I am willing to pay between </a:t>
            </a:r>
            <a:r>
              <a:rPr lang="en-US" dirty="0" smtClean="0"/>
              <a:t>2.7 </a:t>
            </a:r>
            <a:r>
              <a:rPr lang="en-US" dirty="0"/>
              <a:t>and </a:t>
            </a:r>
            <a:r>
              <a:rPr lang="en-US" dirty="0" smtClean="0"/>
              <a:t>3.3 </a:t>
            </a:r>
            <a:r>
              <a:rPr lang="en-US" dirty="0"/>
              <a:t>cost units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690688"/>
            <a:ext cx="7493000" cy="49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8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Based on Ray’s Uncertainty Propagation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25625"/>
            <a:ext cx="11633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Changed code such that we can consider uncertainty in individual cost components (22 cost components)</a:t>
            </a:r>
          </a:p>
          <a:p>
            <a:r>
              <a:rPr lang="en-US" dirty="0" smtClean="0"/>
              <a:t>We select one component at a time and allow for uncertainty and fix all other components to deterministic values (mean in spreadsheet)</a:t>
            </a:r>
          </a:p>
          <a:p>
            <a:r>
              <a:rPr lang="en-US" u="sng" dirty="0" smtClean="0"/>
              <a:t>For each component</a:t>
            </a:r>
            <a:r>
              <a:rPr lang="en-US" dirty="0" smtClean="0"/>
              <a:t>, we run the multi-objective optimization 100 times (100 different random seeds to randomly select a value for the uncertain cost component)</a:t>
            </a:r>
          </a:p>
          <a:p>
            <a:r>
              <a:rPr lang="en-US" dirty="0" smtClean="0"/>
              <a:t>We do this for </a:t>
            </a:r>
            <a:r>
              <a:rPr lang="en-US" u="sng" dirty="0" smtClean="0"/>
              <a:t>K values {-2, -1, 1, 2, 3, 4}</a:t>
            </a:r>
          </a:p>
          <a:p>
            <a:r>
              <a:rPr lang="en-US" dirty="0" smtClean="0"/>
              <a:t>22 components * 100 runs * 6 K values = 13,200 optimization runs</a:t>
            </a:r>
          </a:p>
          <a:p>
            <a:r>
              <a:rPr lang="en-US" dirty="0" smtClean="0"/>
              <a:t>Code runs the individual multi-objective optimizations in parallel (~20-25mins for 100 optimizations [8 at a time], each MOGA run uses 100 generations and 100 individuals)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49225"/>
            <a:ext cx="111125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Besides the automatic optimizer, we need an analysis tool that lets us study the </a:t>
            </a:r>
            <a:r>
              <a:rPr lang="en-US" smtClean="0"/>
              <a:t>results efficiently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1300" y="1571625"/>
                <a:ext cx="117348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We have 5 analysis tools:</a:t>
                </a:r>
              </a:p>
              <a:p>
                <a:pPr marL="51435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smtClean="0"/>
                  <a:t>The user specifies a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 smtClean="0"/>
                  <a:t>and a small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that they are willing to pay, i.e. find all trade-offs for which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∈[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 and obtain boxplots that show attainable merit for this cost range for all K </a:t>
                </a:r>
                <a:r>
                  <a:rPr lang="en-US" i="1" dirty="0" smtClean="0"/>
                  <a:t>(slides 11,12)</a:t>
                </a:r>
              </a:p>
              <a:p>
                <a:pPr marL="51435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smtClean="0"/>
                  <a:t>The user specifies the percentage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dirty="0" smtClean="0"/>
                  <a:t> within which they want to be within the maximum attainable merit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 smtClean="0"/>
                  <a:t>, i.e. find all trade-offs for which merit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 smtClean="0"/>
                  <a:t> and obtain boxplots that show the distribution of the required costs </a:t>
                </a:r>
                <a:r>
                  <a:rPr lang="en-US" i="1" dirty="0" smtClean="0"/>
                  <a:t>(slide 10)</a:t>
                </a:r>
              </a:p>
              <a:p>
                <a:pPr marL="51435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smtClean="0"/>
                  <a:t>Plot for each component the maximum achievable merit for each values of K (line graph, </a:t>
                </a:r>
                <a:r>
                  <a:rPr lang="en-US" i="1" dirty="0" smtClean="0"/>
                  <a:t>slides 7,8</a:t>
                </a:r>
                <a:r>
                  <a:rPr lang="en-US" dirty="0" smtClean="0"/>
                  <a:t>)</a:t>
                </a:r>
              </a:p>
              <a:p>
                <a:pPr marL="51435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smtClean="0"/>
                  <a:t>Plot the average and </a:t>
                </a:r>
                <a:r>
                  <a:rPr lang="en-US" dirty="0"/>
                  <a:t>m</a:t>
                </a:r>
                <a:r>
                  <a:rPr lang="en-US" dirty="0" smtClean="0"/>
                  <a:t>edian over all 100 Pareto fronts (scatter plots) for each component and each K separately </a:t>
                </a:r>
                <a:r>
                  <a:rPr lang="en-US" i="1" dirty="0" smtClean="0"/>
                  <a:t>(slide 6)</a:t>
                </a:r>
              </a:p>
              <a:p>
                <a:pPr marL="51435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smtClean="0"/>
                  <a:t>Plot the mean and median Pareto fronts for each components and all K values (scatter plot, </a:t>
                </a:r>
                <a:r>
                  <a:rPr lang="en-US" i="1" dirty="0" smtClean="0"/>
                  <a:t>slide 9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1571625"/>
                <a:ext cx="11734800" cy="4351338"/>
              </a:xfrm>
              <a:blipFill rotWithShape="0">
                <a:blip r:embed="rId2"/>
                <a:stretch>
                  <a:fillRect l="-831" t="-5882" r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1300" y="6134100"/>
            <a:ext cx="1148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 show the output of the analysis mostly for one cost component only (107-39-1, </a:t>
            </a:r>
            <a:r>
              <a:rPr lang="en-US" b="1" dirty="0" err="1" smtClean="0"/>
              <a:t>Diisobutylene</a:t>
            </a:r>
            <a:r>
              <a:rPr lang="en-US" b="1" dirty="0" smtClean="0"/>
              <a:t>). </a:t>
            </a:r>
          </a:p>
          <a:p>
            <a:r>
              <a:rPr lang="en-US" b="1" dirty="0" smtClean="0"/>
              <a:t>The graphs will look different for different cost components)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505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61" y="365125"/>
            <a:ext cx="11795343" cy="1325563"/>
          </a:xfrm>
        </p:spPr>
        <p:txBody>
          <a:bodyPr/>
          <a:lstStyle/>
          <a:p>
            <a:r>
              <a:rPr lang="en-US" dirty="0" smtClean="0"/>
              <a:t>Each multi-objective optimization gives us as result a Pareto (trade-off) front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1" y="1869682"/>
            <a:ext cx="5169075" cy="4145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52" y="1715739"/>
            <a:ext cx="5323536" cy="42917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961" y="5959339"/>
            <a:ext cx="556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distribution of 100 samples for component 107-39-1,</a:t>
            </a:r>
          </a:p>
          <a:p>
            <a:r>
              <a:rPr lang="en-US" dirty="0" err="1" smtClean="0"/>
              <a:t>Diisobutylene</a:t>
            </a:r>
            <a:r>
              <a:rPr lang="en-US" dirty="0" smtClean="0"/>
              <a:t>, mean = 4, </a:t>
            </a:r>
            <a:r>
              <a:rPr lang="en-US" dirty="0" err="1" smtClean="0"/>
              <a:t>var</a:t>
            </a:r>
            <a:r>
              <a:rPr lang="en-US" dirty="0" smtClean="0"/>
              <a:t> = 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14184" y="5997579"/>
            <a:ext cx="465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Corresponding 100 Pareto </a:t>
            </a:r>
            <a:r>
              <a:rPr lang="en-US" smtClean="0"/>
              <a:t>fronts of bi-objective </a:t>
            </a:r>
            <a:r>
              <a:rPr lang="en-US" dirty="0" smtClean="0"/>
              <a:t>optimizations for K =2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90" y="365125"/>
            <a:ext cx="11461315" cy="1325563"/>
          </a:xfrm>
        </p:spPr>
        <p:txBody>
          <a:bodyPr/>
          <a:lstStyle/>
          <a:p>
            <a:r>
              <a:rPr lang="en-US" dirty="0" smtClean="0"/>
              <a:t>Pareto fronts for component 107-39-1, </a:t>
            </a:r>
            <a:r>
              <a:rPr lang="en-US" dirty="0" err="1" smtClean="0"/>
              <a:t>Diisobutylene</a:t>
            </a:r>
            <a:r>
              <a:rPr lang="en-US" dirty="0" smtClean="0"/>
              <a:t>, K = -2 (left), K = 4 (right)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1903957"/>
            <a:ext cx="5812077" cy="4387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0" y="1769327"/>
            <a:ext cx="5849655" cy="4519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0464" y="6238567"/>
            <a:ext cx="298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Note the differences on axes!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7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60" y="365125"/>
            <a:ext cx="1197488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Mean and median Pareto fronts for component 107-39-1, </a:t>
            </a:r>
            <a:r>
              <a:rPr lang="en-US" dirty="0" err="1" smtClean="0"/>
              <a:t>Diisobutylene</a:t>
            </a:r>
            <a:r>
              <a:rPr lang="en-US" dirty="0" smtClean="0"/>
              <a:t>, K = -2 (left), K=2 (middle), K = 4 (right)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" y="1811227"/>
            <a:ext cx="3820932" cy="2865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10" y="1690687"/>
            <a:ext cx="4142376" cy="3106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68" y="1690689"/>
            <a:ext cx="4142373" cy="3106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25300" y="4852921"/>
            <a:ext cx="298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Note the differences on axes!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9557" y="5375189"/>
            <a:ext cx="10626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obtain Pareto fronts of different shapes depending on if  K&lt;0 or K&gt;0: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Pareto fronts for positive K values look more similar to each other;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Pareto fronts for negative K values look more similar to each other.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Attainable merit for given cost (bang for my buck) differs significantly depending on 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9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76" y="365125"/>
            <a:ext cx="11343502" cy="1325563"/>
          </a:xfrm>
        </p:spPr>
        <p:txBody>
          <a:bodyPr/>
          <a:lstStyle/>
          <a:p>
            <a:r>
              <a:rPr lang="en-US" dirty="0" smtClean="0"/>
              <a:t>Maximum attainable merit for each K value for component 107-39-1, </a:t>
            </a:r>
            <a:r>
              <a:rPr lang="en-US" dirty="0" err="1" smtClean="0"/>
              <a:t>Diisobutylene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2" y="1690688"/>
            <a:ext cx="7565720" cy="5043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6971" y="2141951"/>
            <a:ext cx="3858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 may look different for other components (see next slide)!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Does it make sense that negative K-vales have higher merit?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Does it make sense that merit for K=4 is smaller than merit for K=3 and K=2?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1" y="365125"/>
            <a:ext cx="11661731" cy="1325563"/>
          </a:xfrm>
        </p:spPr>
        <p:txBody>
          <a:bodyPr/>
          <a:lstStyle/>
          <a:p>
            <a:r>
              <a:rPr lang="en-US" dirty="0" smtClean="0"/>
              <a:t>Maximum attainable merit for two other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" y="2953707"/>
            <a:ext cx="5856439" cy="3904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47" y="2953707"/>
            <a:ext cx="5856440" cy="3904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7549" y="2584375"/>
            <a:ext cx="312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2-pentanone, mean = 4, </a:t>
            </a:r>
            <a:r>
              <a:rPr lang="en-US" dirty="0" err="1" smtClean="0"/>
              <a:t>var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71880" y="2584375"/>
            <a:ext cx="343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Ethyl acetate, mean = 4, </a:t>
            </a:r>
            <a:r>
              <a:rPr lang="en-US" dirty="0" err="1" smtClean="0"/>
              <a:t>var</a:t>
            </a:r>
            <a:r>
              <a:rPr lang="en-US" dirty="0" smtClean="0"/>
              <a:t> = 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02692" y="1902941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 the differences in the graphs’ shapes make sense?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463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8" y="196031"/>
            <a:ext cx="11699310" cy="1325563"/>
          </a:xfrm>
        </p:spPr>
        <p:txBody>
          <a:bodyPr/>
          <a:lstStyle/>
          <a:p>
            <a:r>
              <a:rPr lang="en-US" dirty="0" smtClean="0"/>
              <a:t>Mean and median Pareto Fronts for component 107-39-1, </a:t>
            </a:r>
            <a:r>
              <a:rPr lang="en-US" dirty="0" err="1" smtClean="0"/>
              <a:t>Diisobutylene</a:t>
            </a:r>
            <a:r>
              <a:rPr lang="en-US" dirty="0" smtClean="0"/>
              <a:t>, for all K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3248"/>
            <a:ext cx="5837129" cy="3891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70" y="2642991"/>
            <a:ext cx="5822515" cy="3881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486" y="1521594"/>
            <a:ext cx="1159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Mean:</a:t>
            </a:r>
            <a:r>
              <a:rPr lang="en-US" dirty="0" smtClean="0"/>
              <a:t> This is what we can expect as trade-off curves when allowing uncertainty in component 107-39-1; </a:t>
            </a:r>
            <a:r>
              <a:rPr lang="en-US" i="1" dirty="0" smtClean="0"/>
              <a:t>Mean is sensitive to outliers</a:t>
            </a:r>
          </a:p>
          <a:p>
            <a:r>
              <a:rPr lang="en-US" i="1" u="sng" dirty="0" smtClean="0"/>
              <a:t>Median:</a:t>
            </a:r>
            <a:r>
              <a:rPr lang="en-US" i="1" dirty="0" smtClean="0"/>
              <a:t> </a:t>
            </a:r>
            <a:r>
              <a:rPr lang="en-US" dirty="0" smtClean="0"/>
              <a:t>50% of the Pareto fronts are “left of the median Pareto front” and 50% are ”on the right”</a:t>
            </a:r>
          </a:p>
          <a:p>
            <a:r>
              <a:rPr lang="en-US" i="1" dirty="0" smtClean="0"/>
              <a:t>Median is not sensitive to outliers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47049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1187</Words>
  <Application>Microsoft Macintosh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Cambria Math</vt:lpstr>
      <vt:lpstr>Arial</vt:lpstr>
      <vt:lpstr>Office Theme</vt:lpstr>
      <vt:lpstr>Sensitivity study of individual cost components in MMF</vt:lpstr>
      <vt:lpstr>Based on Ray’s Uncertainty Propagation Code</vt:lpstr>
      <vt:lpstr>Besides the automatic optimizer, we need an analysis tool that lets us study the results efficiently </vt:lpstr>
      <vt:lpstr>Each multi-objective optimization gives us as result a Pareto (trade-off) front</vt:lpstr>
      <vt:lpstr>Pareto fronts for component 107-39-1, Diisobutylene, K = -2 (left), K = 4 (right)</vt:lpstr>
      <vt:lpstr>Mean and median Pareto fronts for component 107-39-1, Diisobutylene, K = -2 (left), K=2 (middle), K = 4 (right)</vt:lpstr>
      <vt:lpstr>Maximum attainable merit for each K value for component 107-39-1, Diisobutylene</vt:lpstr>
      <vt:lpstr>Maximum attainable merit for two other components</vt:lpstr>
      <vt:lpstr>Mean and median Pareto Fronts for component 107-39-1, Diisobutylene, for all K values</vt:lpstr>
      <vt:lpstr>Boxplots show the distribution of costs required to get within 2% of maximum possible merit value</vt:lpstr>
      <vt:lpstr>Boxplots show the distribution of merit I can obtain if I am willing to pay between 1.8 and 2.2 cost units</vt:lpstr>
      <vt:lpstr>Boxplots show the distribution of merit I can obtain if I am willing to pay between 1.8 and 2.2 cost units</vt:lpstr>
      <vt:lpstr>PowerPoint Presentation</vt:lpstr>
      <vt:lpstr>Plot the Pareto fronts for different K values</vt:lpstr>
      <vt:lpstr>Mean and median Pareto fronts for different K values</vt:lpstr>
      <vt:lpstr>Maximum attainable merit for each K value</vt:lpstr>
      <vt:lpstr>Mean and median Pareto fronts</vt:lpstr>
      <vt:lpstr>Boxplots show the distribution of costs required to get within 2% of maximum possible merit value</vt:lpstr>
      <vt:lpstr>Boxplots show the distribution of merit I can obtain if I am willing to pay between 2.7 and 3.3 cost units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study of individual cost components in MMF</dc:title>
  <dc:creator>Microsoft Office User</dc:creator>
  <cp:lastModifiedBy>Microsoft Office User</cp:lastModifiedBy>
  <cp:revision>29</cp:revision>
  <dcterms:created xsi:type="dcterms:W3CDTF">2017-10-06T16:19:12Z</dcterms:created>
  <dcterms:modified xsi:type="dcterms:W3CDTF">2017-10-17T01:10:10Z</dcterms:modified>
</cp:coreProperties>
</file>